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5" r:id="rId5"/>
    <p:sldId id="266" r:id="rId6"/>
    <p:sldId id="267" r:id="rId7"/>
    <p:sldId id="262" r:id="rId8"/>
    <p:sldId id="268" r:id="rId9"/>
    <p:sldId id="269" r:id="rId10"/>
    <p:sldId id="270" r:id="rId11"/>
    <p:sldId id="271" r:id="rId12"/>
    <p:sldId id="272"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BCFDF14-7FC9-4240-AE5C-E152DD47E970}" type="datetimeFigureOut">
              <a:rPr lang="en-US" smtClean="0"/>
              <a:pPr/>
              <a:t>30-Apr-14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CFDF14-7FC9-4240-AE5C-E152DD47E970}" type="datetimeFigureOut">
              <a:rPr lang="en-US" smtClean="0"/>
              <a:pPr/>
              <a:t>30-Apr-14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CFDF14-7FC9-4240-AE5C-E152DD47E970}" type="datetimeFigureOut">
              <a:rPr lang="en-US" smtClean="0"/>
              <a:pPr/>
              <a:t>30-Apr-14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BCFDF14-7FC9-4240-AE5C-E152DD47E970}" type="datetimeFigureOut">
              <a:rPr lang="en-US" smtClean="0"/>
              <a:pPr/>
              <a:t>30-Apr-14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BCFDF14-7FC9-4240-AE5C-E152DD47E970}" type="datetimeFigureOut">
              <a:rPr lang="en-US" smtClean="0"/>
              <a:pPr/>
              <a:t>30-Apr-14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BCFDF14-7FC9-4240-AE5C-E152DD47E970}" type="datetimeFigureOut">
              <a:rPr lang="en-US" smtClean="0"/>
              <a:pPr/>
              <a:t>30-Apr-14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CFDF14-7FC9-4240-AE5C-E152DD47E970}" type="datetimeFigureOut">
              <a:rPr lang="en-US" smtClean="0"/>
              <a:pPr/>
              <a:t>30-Apr-14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CFDF14-7FC9-4240-AE5C-E152DD47E970}" type="datetimeFigureOut">
              <a:rPr lang="en-US" smtClean="0"/>
              <a:pPr/>
              <a:t>30-Apr-14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CFDF14-7FC9-4240-AE5C-E152DD47E970}" type="datetimeFigureOut">
              <a:rPr lang="en-US" smtClean="0"/>
              <a:pPr/>
              <a:t>30-Apr-14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CFDF14-7FC9-4240-AE5C-E152DD47E970}" type="datetimeFigureOut">
              <a:rPr lang="en-US" smtClean="0"/>
              <a:pPr/>
              <a:t>30-Apr-14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BCFDF14-7FC9-4240-AE5C-E152DD47E970}" type="datetimeFigureOut">
              <a:rPr lang="en-US" smtClean="0"/>
              <a:pPr/>
              <a:t>30-Apr-14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225BAB-E89C-4202-93F4-9DACB3C5155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CFDF14-7FC9-4240-AE5C-E152DD47E970}" type="datetimeFigureOut">
              <a:rPr lang="en-US" smtClean="0"/>
              <a:pPr/>
              <a:t>30-Apr-14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225BAB-E89C-4202-93F4-9DACB3C5155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file:///\\$c13713$d13713"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wrap="square" rtlCol="0">
            <a:spAutoFit/>
          </a:bodyPr>
          <a:lstStyle/>
          <a:p>
            <a:pPr algn="ctr"/>
            <a:r>
              <a:rPr lang="en-US" sz="3200" b="1" dirty="0" smtClean="0">
                <a:latin typeface="Times New Roman" pitchFamily="18" charset="0"/>
                <a:cs typeface="Times New Roman" pitchFamily="18" charset="0"/>
              </a:rPr>
              <a:t>Training </a:t>
            </a:r>
            <a:r>
              <a:rPr lang="en-US" sz="3200" b="1" dirty="0" smtClean="0">
                <a:latin typeface="Times New Roman" pitchFamily="18" charset="0"/>
                <a:cs typeface="Times New Roman" pitchFamily="18" charset="0"/>
              </a:rPr>
              <a:t>on MARC 21</a:t>
            </a:r>
          </a:p>
          <a:p>
            <a:pPr algn="ctr"/>
            <a:r>
              <a:rPr lang="en-US" b="1" dirty="0" smtClean="0">
                <a:latin typeface="Times New Roman" pitchFamily="18" charset="0"/>
                <a:cs typeface="Times New Roman" pitchFamily="18" charset="0"/>
              </a:rPr>
              <a:t>5 and 7 July 2013</a:t>
            </a:r>
            <a:endParaRPr lang="en-US" b="1" dirty="0" smtClean="0">
              <a:latin typeface="Times New Roman" pitchFamily="18" charset="0"/>
              <a:cs typeface="Times New Roman" pitchFamily="18" charset="0"/>
            </a:endParaRPr>
          </a:p>
          <a:p>
            <a:pPr algn="ctr"/>
            <a:endParaRPr lang="en-US" b="1" dirty="0" smtClean="0">
              <a:latin typeface="Times New Roman" pitchFamily="18" charset="0"/>
              <a:cs typeface="Times New Roman" pitchFamily="18" charset="0"/>
            </a:endParaRPr>
          </a:p>
          <a:p>
            <a:pPr algn="ctr"/>
            <a:endParaRPr lang="en-US" b="1" dirty="0" smtClean="0">
              <a:latin typeface="Times New Roman" pitchFamily="18" charset="0"/>
              <a:cs typeface="Times New Roman" pitchFamily="18" charset="0"/>
            </a:endParaRPr>
          </a:p>
          <a:p>
            <a:pPr algn="ctr"/>
            <a:endParaRPr lang="en-US" b="1" dirty="0">
              <a:latin typeface="Times New Roman" pitchFamily="18" charset="0"/>
              <a:cs typeface="Times New Roman" pitchFamily="18" charset="0"/>
            </a:endParaRPr>
          </a:p>
          <a:p>
            <a:pPr algn="ctr"/>
            <a:endParaRPr lang="en-US" b="1" dirty="0" smtClean="0">
              <a:latin typeface="Times New Roman" pitchFamily="18" charset="0"/>
              <a:cs typeface="Times New Roman" pitchFamily="18" charset="0"/>
            </a:endParaRPr>
          </a:p>
          <a:p>
            <a:pPr algn="ctr"/>
            <a:endParaRPr lang="en-US" b="1" dirty="0" smtClean="0">
              <a:latin typeface="Times New Roman" pitchFamily="18" charset="0"/>
              <a:cs typeface="Times New Roman" pitchFamily="18" charset="0"/>
            </a:endParaRPr>
          </a:p>
          <a:p>
            <a:pPr algn="ctr"/>
            <a:endParaRPr lang="en-US" sz="2800" dirty="0" smtClean="0">
              <a:latin typeface="Times New Roman" pitchFamily="18" charset="0"/>
              <a:cs typeface="Times New Roman" pitchFamily="18" charset="0"/>
            </a:endParaRPr>
          </a:p>
          <a:p>
            <a:pPr algn="ctr"/>
            <a:endParaRPr lang="en-US" sz="2800" dirty="0" smtClean="0">
              <a:latin typeface="Times New Roman" pitchFamily="18" charset="0"/>
              <a:cs typeface="Times New Roman" pitchFamily="18" charset="0"/>
            </a:endParaRPr>
          </a:p>
          <a:p>
            <a:pPr algn="ctr"/>
            <a:r>
              <a:rPr lang="en-US" sz="2800" dirty="0" smtClean="0">
                <a:latin typeface="Times New Roman" pitchFamily="18" charset="0"/>
                <a:cs typeface="Times New Roman" pitchFamily="18" charset="0"/>
              </a:rPr>
              <a:t> </a:t>
            </a:r>
          </a:p>
          <a:p>
            <a:pPr algn="ctr"/>
            <a:r>
              <a:rPr lang="en-US" sz="2800" dirty="0" smtClean="0">
                <a:latin typeface="Times New Roman" pitchFamily="18" charset="0"/>
                <a:cs typeface="Times New Roman" pitchFamily="18" charset="0"/>
              </a:rPr>
              <a:t>Organized By </a:t>
            </a:r>
          </a:p>
          <a:p>
            <a:pPr algn="ctr"/>
            <a:r>
              <a:rPr lang="en-US" sz="2000" dirty="0" smtClean="0">
                <a:latin typeface="Times New Roman" pitchFamily="18" charset="0"/>
                <a:cs typeface="Times New Roman" pitchFamily="18" charset="0"/>
              </a:rPr>
              <a:t>Bangladesh Association of Librarians, Information Scientists and </a:t>
            </a:r>
            <a:r>
              <a:rPr lang="en-US" sz="2000" dirty="0" err="1" smtClean="0">
                <a:latin typeface="Times New Roman" pitchFamily="18" charset="0"/>
                <a:cs typeface="Times New Roman" pitchFamily="18" charset="0"/>
              </a:rPr>
              <a:t>Documentalists</a:t>
            </a:r>
            <a:r>
              <a:rPr lang="en-US" sz="2000" dirty="0" smtClean="0">
                <a:latin typeface="Times New Roman" pitchFamily="18" charset="0"/>
                <a:cs typeface="Times New Roman" pitchFamily="18" charset="0"/>
              </a:rPr>
              <a:t> (BALID)</a:t>
            </a:r>
          </a:p>
          <a:p>
            <a:pPr algn="ctr"/>
            <a:endParaRPr lang="en-US" sz="2000" dirty="0" smtClean="0">
              <a:latin typeface="Times New Roman" pitchFamily="18" charset="0"/>
              <a:cs typeface="Times New Roman" pitchFamily="18" charset="0"/>
            </a:endParaRPr>
          </a:p>
          <a:p>
            <a:pPr algn="ctr"/>
            <a:endParaRPr lang="en-US" sz="2000" dirty="0">
              <a:latin typeface="Times New Roman" pitchFamily="18" charset="0"/>
              <a:cs typeface="Times New Roman" pitchFamily="18" charset="0"/>
            </a:endParaRPr>
          </a:p>
          <a:p>
            <a:pPr algn="ctr"/>
            <a:r>
              <a:rPr lang="en-US" sz="2000" dirty="0" smtClean="0">
                <a:latin typeface="Times New Roman" pitchFamily="18" charset="0"/>
                <a:cs typeface="Times New Roman" pitchFamily="18" charset="0"/>
              </a:rPr>
              <a:t>Presented By</a:t>
            </a:r>
          </a:p>
          <a:p>
            <a:pPr algn="ctr"/>
            <a:r>
              <a:rPr lang="en-US" sz="2000" dirty="0" err="1" smtClean="0">
                <a:latin typeface="Times New Roman" pitchFamily="18" charset="0"/>
                <a:cs typeface="Times New Roman" pitchFamily="18" charset="0"/>
              </a:rPr>
              <a:t>Nur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Ahammad</a:t>
            </a:r>
            <a:endParaRPr lang="en-US" sz="2000" dirty="0" smtClean="0">
              <a:latin typeface="Times New Roman" pitchFamily="18" charset="0"/>
              <a:cs typeface="Times New Roman" pitchFamily="18" charset="0"/>
            </a:endParaRPr>
          </a:p>
          <a:p>
            <a:pPr algn="ctr"/>
            <a:r>
              <a:rPr lang="en-US" sz="2000" dirty="0" smtClean="0">
                <a:latin typeface="Times New Roman" pitchFamily="18" charset="0"/>
                <a:cs typeface="Times New Roman" pitchFamily="18" charset="0"/>
              </a:rPr>
              <a:t>Junior Assistant Librarian</a:t>
            </a:r>
          </a:p>
          <a:p>
            <a:pPr algn="ctr"/>
            <a:r>
              <a:rPr lang="en-US" sz="2000" dirty="0" smtClean="0">
                <a:latin typeface="Times New Roman" pitchFamily="18" charset="0"/>
                <a:cs typeface="Times New Roman" pitchFamily="18" charset="0"/>
              </a:rPr>
              <a:t>Independent University, Bangladesh</a:t>
            </a:r>
          </a:p>
          <a:p>
            <a:pPr algn="ctr"/>
            <a:endParaRPr lang="en-US" sz="2000" dirty="0">
              <a:latin typeface="Times New Roman" pitchFamily="18" charset="0"/>
              <a:cs typeface="Times New Roman" pitchFamily="18" charset="0"/>
            </a:endParaRPr>
          </a:p>
        </p:txBody>
      </p:sp>
      <p:pic>
        <p:nvPicPr>
          <p:cNvPr id="5" name="Picture 4" descr="Untitled.png"/>
          <p:cNvPicPr>
            <a:picLocks noChangeAspect="1"/>
          </p:cNvPicPr>
          <p:nvPr/>
        </p:nvPicPr>
        <p:blipFill>
          <a:blip r:embed="rId2"/>
          <a:stretch>
            <a:fillRect/>
          </a:stretch>
        </p:blipFill>
        <p:spPr>
          <a:xfrm>
            <a:off x="3429000" y="1447800"/>
            <a:ext cx="2590800" cy="19812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92500"/>
          </a:bodyPr>
          <a:lstStyle/>
          <a:p>
            <a:pPr algn="just">
              <a:buNone/>
            </a:pPr>
            <a:r>
              <a:rPr lang="en-US" sz="2400" dirty="0" smtClean="0">
                <a:latin typeface="Times New Roman" pitchFamily="18" charset="0"/>
                <a:cs typeface="Times New Roman" pitchFamily="18" charset="0"/>
              </a:rPr>
              <a:t>The best way to be a master of a particular subject is not only to tech that subject but also to involve practically with that work. It is much more necessary if the particular subject has practical implication. It is possible to be a master of history by teaching but it is not possible to be a master of MARC 21 cataloguing without having practical involvement with MARC 21 cataloguing. </a:t>
            </a:r>
          </a:p>
          <a:p>
            <a:pPr algn="ctr">
              <a:buNone/>
            </a:pPr>
            <a:r>
              <a:rPr lang="en-US" sz="2400" b="1" dirty="0" smtClean="0">
                <a:latin typeface="Times New Roman" pitchFamily="18" charset="0"/>
                <a:cs typeface="Times New Roman" pitchFamily="18" charset="0"/>
              </a:rPr>
              <a:t>What is MARC Record?</a:t>
            </a:r>
            <a:endParaRPr lang="en-US" sz="2400" b="1" dirty="0">
              <a:latin typeface="Times New Roman" pitchFamily="18" charset="0"/>
              <a:cs typeface="Times New Roman" pitchFamily="18" charset="0"/>
            </a:endParaRPr>
          </a:p>
          <a:p>
            <a:pPr algn="just">
              <a:buNone/>
            </a:pPr>
            <a:r>
              <a:rPr lang="en-US" sz="2400" dirty="0" smtClean="0">
                <a:latin typeface="Times New Roman" pitchFamily="18" charset="0"/>
                <a:cs typeface="Times New Roman" pitchFamily="18" charset="0"/>
              </a:rPr>
              <a:t>MARC stands for Machine Readable Catalog. "Machine-readable" means that one particular type of machine, a computer, can read and interpret the data in the cataloging record. Cataloging record is the bibliographic record or the information traditionally shown on a catalog card. MARC record is just the vehicle for the cataloging information. Information put into the MARC format is determined by various rules and interpretations, such as AACR-2, Library of Congress Subject Headings (LCSH), Dewey Decimal Classification System, etc. </a:t>
            </a:r>
          </a:p>
          <a:p>
            <a:pPr algn="just">
              <a:buNone/>
            </a:pPr>
            <a:endParaRPr lang="en-US" sz="2400" dirty="0" smtClean="0">
              <a:latin typeface="Times New Roman" pitchFamily="18" charset="0"/>
              <a:cs typeface="Times New Roman" pitchFamily="18" charset="0"/>
            </a:endParaRPr>
          </a:p>
          <a:p>
            <a:pPr algn="just">
              <a:buNone/>
            </a:pPr>
            <a:endParaRPr lang="en-US" sz="2400" dirty="0" smtClean="0">
              <a:latin typeface="Times New Roman" pitchFamily="18" charset="0"/>
              <a:cs typeface="Times New Roman" pitchFamily="18" charset="0"/>
            </a:endParaRPr>
          </a:p>
          <a:p>
            <a:pPr>
              <a:buNone/>
            </a:pP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382000" cy="5943600"/>
          </a:xfrm>
        </p:spPr>
        <p:txBody>
          <a:bodyPr>
            <a:normAutofit fontScale="92500"/>
          </a:bodyPr>
          <a:lstStyle/>
          <a:p>
            <a:pPr>
              <a:buNone/>
            </a:pPr>
            <a:r>
              <a:rPr lang="en-US" sz="2400" dirty="0" smtClean="0">
                <a:latin typeface="Times New Roman" pitchFamily="18" charset="0"/>
                <a:cs typeface="Times New Roman" pitchFamily="18" charset="0"/>
              </a:rPr>
              <a:t>In card cataloging, library professionals follow AACR-2 for making card catalog in the most cases in Bangladesh. MARC also use AACR-2 for making a MARC record but MARC 21 records often contain much additional information. For making marc record, catalogers have to follow some particular ways in marc cataloging. </a:t>
            </a:r>
          </a:p>
          <a:p>
            <a:pPr>
              <a:buNone/>
            </a:pPr>
            <a:r>
              <a:rPr lang="en-US" sz="2400" dirty="0" smtClean="0">
                <a:latin typeface="Times New Roman" pitchFamily="18" charset="0"/>
                <a:cs typeface="Times New Roman" pitchFamily="18" charset="0"/>
              </a:rPr>
              <a:t> </a:t>
            </a:r>
          </a:p>
          <a:p>
            <a:pPr>
              <a:buNone/>
            </a:pPr>
            <a:r>
              <a:rPr lang="en-US" sz="2400" b="1" dirty="0" smtClean="0">
                <a:latin typeface="Times New Roman" pitchFamily="18" charset="0"/>
                <a:cs typeface="Times New Roman" pitchFamily="18" charset="0"/>
              </a:rPr>
              <a:t>MARC </a:t>
            </a:r>
            <a:r>
              <a:rPr lang="en-US" sz="2400" dirty="0" smtClean="0">
                <a:latin typeface="Times New Roman" pitchFamily="18" charset="0"/>
                <a:cs typeface="Times New Roman" pitchFamily="18" charset="0"/>
              </a:rPr>
              <a:t>record was designed by a group of 16 people in the middle  60’s.</a:t>
            </a:r>
          </a:p>
          <a:p>
            <a:pPr lvl="1">
              <a:buFont typeface="Arial" pitchFamily="34" charset="0"/>
              <a:buChar char="•"/>
            </a:pPr>
            <a:r>
              <a:rPr lang="en-US" sz="2400" dirty="0" smtClean="0">
                <a:latin typeface="Times New Roman" pitchFamily="18" charset="0"/>
                <a:cs typeface="Times New Roman" pitchFamily="18" charset="0"/>
              </a:rPr>
              <a:t> Designed as a communication structure to allow cataloging information to be standardized</a:t>
            </a:r>
          </a:p>
          <a:p>
            <a:pPr lvl="1">
              <a:buFont typeface="Arial" pitchFamily="34" charset="0"/>
              <a:buChar char="•"/>
            </a:pPr>
            <a:r>
              <a:rPr lang="en-US" sz="2400" dirty="0" smtClean="0">
                <a:latin typeface="Times New Roman" pitchFamily="18" charset="0"/>
                <a:cs typeface="Times New Roman" pitchFamily="18" charset="0"/>
              </a:rPr>
              <a:t> Designed by computer programmers, not librarians!! Not intuitive, or user-friendly!</a:t>
            </a:r>
          </a:p>
          <a:p>
            <a:pPr lvl="1">
              <a:buFont typeface="Arial" pitchFamily="34" charset="0"/>
              <a:buChar char="•"/>
            </a:pPr>
            <a:r>
              <a:rPr lang="en-US" sz="2400" dirty="0" smtClean="0">
                <a:latin typeface="Times New Roman" pitchFamily="18" charset="0"/>
                <a:cs typeface="Times New Roman" pitchFamily="18" charset="0"/>
              </a:rPr>
              <a:t> Designed for card sets, not online catalogs Combines USMARC and CANMARC. Are moving toward an international standard, but not quite there yet.</a:t>
            </a:r>
          </a:p>
          <a:p>
            <a:pPr lvl="1">
              <a:buFont typeface="Arial" pitchFamily="34" charset="0"/>
              <a:buChar char="•"/>
            </a:pPr>
            <a:r>
              <a:rPr lang="en-US" sz="2400" dirty="0" smtClean="0">
                <a:latin typeface="Times New Roman" pitchFamily="18" charset="0"/>
                <a:cs typeface="Times New Roman" pitchFamily="18" charset="0"/>
              </a:rPr>
              <a:t> Is constantly being updated and revised</a:t>
            </a:r>
            <a:r>
              <a:rPr lang="en-US" sz="3200" b="1" dirty="0" smtClean="0"/>
              <a:t> </a:t>
            </a:r>
            <a:endParaRPr lang="en-US" sz="3200" dirty="0" smtClean="0"/>
          </a:p>
          <a:p>
            <a:pPr>
              <a:buNone/>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Autofit/>
          </a:bodyPr>
          <a:lstStyle/>
          <a:p>
            <a:pPr algn="ctr">
              <a:spcBef>
                <a:spcPts val="0"/>
              </a:spcBef>
              <a:buNone/>
            </a:pPr>
            <a:r>
              <a:rPr lang="en-US" sz="2200" b="1" dirty="0" smtClean="0">
                <a:latin typeface="Times New Roman" pitchFamily="18" charset="0"/>
                <a:cs typeface="Times New Roman" pitchFamily="18" charset="0"/>
              </a:rPr>
              <a:t>Why is MARC record Important?</a:t>
            </a:r>
            <a:r>
              <a:rPr lang="en-US" sz="2200" dirty="0" smtClean="0">
                <a:latin typeface="Times New Roman" pitchFamily="18" charset="0"/>
                <a:cs typeface="Times New Roman" pitchFamily="18" charset="0"/>
              </a:rPr>
              <a:t> </a:t>
            </a:r>
          </a:p>
          <a:p>
            <a:pPr algn="just">
              <a:spcBef>
                <a:spcPts val="0"/>
              </a:spcBef>
              <a:buNone/>
            </a:pPr>
            <a:r>
              <a:rPr lang="en-US" sz="2200" dirty="0" smtClean="0">
                <a:latin typeface="Times New Roman" pitchFamily="18" charset="0"/>
                <a:cs typeface="Times New Roman" pitchFamily="18" charset="0"/>
              </a:rPr>
              <a:t>The bibliographical information of a catalog card cannot be easily</a:t>
            </a:r>
          </a:p>
          <a:p>
            <a:pPr algn="just">
              <a:spcBef>
                <a:spcPts val="0"/>
              </a:spcBef>
              <a:buNone/>
            </a:pPr>
            <a:r>
              <a:rPr lang="en-US" sz="2200" dirty="0" smtClean="0">
                <a:latin typeface="Times New Roman" pitchFamily="18" charset="0"/>
                <a:cs typeface="Times New Roman" pitchFamily="18" charset="0"/>
              </a:rPr>
              <a:t>entered into a computer to produce an automated catalog and library</a:t>
            </a:r>
          </a:p>
          <a:p>
            <a:pPr algn="just">
              <a:spcBef>
                <a:spcPts val="0"/>
              </a:spcBef>
              <a:buNone/>
            </a:pPr>
            <a:r>
              <a:rPr lang="en-US" sz="2200" dirty="0" smtClean="0">
                <a:latin typeface="Times New Roman" pitchFamily="18" charset="0"/>
                <a:cs typeface="Times New Roman" pitchFamily="18" charset="0"/>
              </a:rPr>
              <a:t>automation system. The computer needs a means of interpreting the</a:t>
            </a:r>
          </a:p>
          <a:p>
            <a:pPr algn="just">
              <a:spcBef>
                <a:spcPts val="0"/>
              </a:spcBef>
              <a:buNone/>
            </a:pPr>
            <a:r>
              <a:rPr lang="en-US" sz="2200" dirty="0" smtClean="0">
                <a:latin typeface="Times New Roman" pitchFamily="18" charset="0"/>
                <a:cs typeface="Times New Roman" pitchFamily="18" charset="0"/>
              </a:rPr>
              <a:t> information found on a cataloging record. The MARC record contains</a:t>
            </a:r>
          </a:p>
          <a:p>
            <a:pPr algn="just">
              <a:spcBef>
                <a:spcPts val="0"/>
              </a:spcBef>
              <a:buNone/>
            </a:pPr>
            <a:r>
              <a:rPr lang="en-US" sz="2200" dirty="0" smtClean="0">
                <a:latin typeface="Times New Roman" pitchFamily="18" charset="0"/>
                <a:cs typeface="Times New Roman" pitchFamily="18" charset="0"/>
              </a:rPr>
              <a:t> a guide to its data, or little "signposts," before each piece of</a:t>
            </a:r>
          </a:p>
          <a:p>
            <a:pPr algn="just">
              <a:spcBef>
                <a:spcPts val="0"/>
              </a:spcBef>
              <a:buNone/>
            </a:pPr>
            <a:r>
              <a:rPr lang="en-US" sz="2200" dirty="0" smtClean="0">
                <a:latin typeface="Times New Roman" pitchFamily="18" charset="0"/>
                <a:cs typeface="Times New Roman" pitchFamily="18" charset="0"/>
              </a:rPr>
              <a:t> bibliographic information. The place provided for each of these pieces</a:t>
            </a:r>
          </a:p>
          <a:p>
            <a:pPr algn="just">
              <a:spcBef>
                <a:spcPts val="0"/>
              </a:spcBef>
              <a:buNone/>
            </a:pPr>
            <a:r>
              <a:rPr lang="en-US" sz="2200" dirty="0" smtClean="0">
                <a:latin typeface="Times New Roman" pitchFamily="18" charset="0"/>
                <a:cs typeface="Times New Roman" pitchFamily="18" charset="0"/>
              </a:rPr>
              <a:t> of bibliographic information (author, title, call number, etc.) is called a</a:t>
            </a:r>
          </a:p>
          <a:p>
            <a:pPr algn="just">
              <a:spcBef>
                <a:spcPts val="0"/>
              </a:spcBef>
              <a:buNone/>
            </a:pPr>
            <a:r>
              <a:rPr lang="en-US" sz="2200" dirty="0" smtClean="0">
                <a:latin typeface="Times New Roman" pitchFamily="18" charset="0"/>
                <a:cs typeface="Times New Roman" pitchFamily="18" charset="0"/>
              </a:rPr>
              <a:t> "field." The records in simpler computer files sometimes have a fixed </a:t>
            </a:r>
          </a:p>
          <a:p>
            <a:pPr algn="just">
              <a:spcBef>
                <a:spcPts val="0"/>
              </a:spcBef>
              <a:buNone/>
            </a:pPr>
            <a:r>
              <a:rPr lang="en-US" sz="2200" dirty="0" smtClean="0">
                <a:latin typeface="Times New Roman" pitchFamily="18" charset="0"/>
                <a:cs typeface="Times New Roman" pitchFamily="18" charset="0"/>
              </a:rPr>
              <a:t>number of fields, and each field contains a fixed number of characters.</a:t>
            </a:r>
          </a:p>
          <a:p>
            <a:pPr algn="just">
              <a:spcBef>
                <a:spcPts val="0"/>
              </a:spcBef>
              <a:buNone/>
            </a:pPr>
            <a:r>
              <a:rPr lang="en-US" sz="2200" dirty="0" smtClean="0">
                <a:latin typeface="Times New Roman" pitchFamily="18" charset="0"/>
                <a:cs typeface="Times New Roman" pitchFamily="18" charset="0"/>
              </a:rPr>
              <a:t> However, to allow proper cataloging of books and other library items,</a:t>
            </a:r>
          </a:p>
          <a:p>
            <a:pPr algn="just">
              <a:spcBef>
                <a:spcPts val="0"/>
              </a:spcBef>
              <a:buNone/>
            </a:pPr>
            <a:r>
              <a:rPr lang="en-US" sz="2200" dirty="0" smtClean="0">
                <a:latin typeface="Times New Roman" pitchFamily="18" charset="0"/>
                <a:cs typeface="Times New Roman" pitchFamily="18" charset="0"/>
              </a:rPr>
              <a:t> the best file structure allows for records with an unlimited number of</a:t>
            </a:r>
          </a:p>
          <a:p>
            <a:pPr algn="just">
              <a:spcBef>
                <a:spcPts val="0"/>
              </a:spcBef>
              <a:buNone/>
            </a:pPr>
            <a:r>
              <a:rPr lang="en-US" sz="2200" dirty="0" smtClean="0">
                <a:latin typeface="Times New Roman" pitchFamily="18" charset="0"/>
                <a:cs typeface="Times New Roman" pitchFamily="18" charset="0"/>
              </a:rPr>
              <a:t> fields and unlimited field lengths. This flexibility is necessary because</a:t>
            </a:r>
          </a:p>
          <a:p>
            <a:pPr algn="just">
              <a:spcBef>
                <a:spcPts val="0"/>
              </a:spcBef>
              <a:buNone/>
            </a:pPr>
            <a:r>
              <a:rPr lang="en-US" sz="2200" dirty="0" smtClean="0">
                <a:latin typeface="Times New Roman" pitchFamily="18" charset="0"/>
                <a:cs typeface="Times New Roman" pitchFamily="18" charset="0"/>
              </a:rPr>
              <a:t> not all titles are the same length (The robe versus Alexander and the </a:t>
            </a:r>
          </a:p>
          <a:p>
            <a:pPr algn="just">
              <a:spcBef>
                <a:spcPts val="0"/>
              </a:spcBef>
              <a:buNone/>
            </a:pPr>
            <a:r>
              <a:rPr lang="en-US" sz="2200" dirty="0" smtClean="0">
                <a:latin typeface="Times New Roman" pitchFamily="18" charset="0"/>
                <a:cs typeface="Times New Roman" pitchFamily="18" charset="0"/>
              </a:rPr>
              <a:t>terrible, horrible, no good, very bad day). Some books are part of a</a:t>
            </a:r>
          </a:p>
          <a:p>
            <a:pPr algn="just">
              <a:spcBef>
                <a:spcPts val="0"/>
              </a:spcBef>
              <a:buNone/>
            </a:pPr>
            <a:r>
              <a:rPr lang="en-US" sz="2200" dirty="0" smtClean="0">
                <a:latin typeface="Times New Roman" pitchFamily="18" charset="0"/>
                <a:cs typeface="Times New Roman" pitchFamily="18" charset="0"/>
              </a:rPr>
              <a:t> series, requiring a field for that information, while others have no</a:t>
            </a:r>
          </a:p>
          <a:p>
            <a:pPr algn="just">
              <a:spcBef>
                <a:spcPts val="0"/>
              </a:spcBef>
              <a:buNone/>
            </a:pPr>
            <a:r>
              <a:rPr lang="en-US" sz="2200" dirty="0" smtClean="0">
                <a:latin typeface="Times New Roman" pitchFamily="18" charset="0"/>
                <a:cs typeface="Times New Roman" pitchFamily="18" charset="0"/>
              </a:rPr>
              <a:t> </a:t>
            </a:r>
            <a:endParaRPr lang="en-US" sz="2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91200"/>
          </a:xfrm>
        </p:spPr>
        <p:txBody>
          <a:bodyPr/>
          <a:lstStyle/>
          <a:p>
            <a:pPr algn="just">
              <a:spcBef>
                <a:spcPts val="0"/>
              </a:spcBef>
              <a:buNone/>
            </a:pPr>
            <a:r>
              <a:rPr lang="en-US" sz="2200" dirty="0" smtClean="0">
                <a:latin typeface="Times New Roman" pitchFamily="18" charset="0"/>
                <a:cs typeface="Times New Roman" pitchFamily="18" charset="0"/>
              </a:rPr>
              <a:t>series statement. And audiovisual items have much longer physical</a:t>
            </a:r>
          </a:p>
          <a:p>
            <a:pPr algn="just">
              <a:spcBef>
                <a:spcPts val="0"/>
              </a:spcBef>
              <a:buNone/>
            </a:pPr>
            <a:r>
              <a:rPr lang="en-US" sz="2200" dirty="0" smtClean="0">
                <a:latin typeface="Times New Roman" pitchFamily="18" charset="0"/>
                <a:cs typeface="Times New Roman" pitchFamily="18" charset="0"/>
              </a:rPr>
              <a:t> descriptions (5 filmstrips : sd., col. ; 35 mm. + teaching manual) than</a:t>
            </a:r>
          </a:p>
          <a:p>
            <a:pPr algn="just">
              <a:spcBef>
                <a:spcPts val="0"/>
              </a:spcBef>
              <a:buNone/>
            </a:pPr>
            <a:r>
              <a:rPr lang="en-US" sz="2200" dirty="0" smtClean="0">
                <a:latin typeface="Times New Roman" pitchFamily="18" charset="0"/>
                <a:cs typeface="Times New Roman" pitchFamily="18" charset="0"/>
              </a:rPr>
              <a:t> do most books (403 p. :ill. ; 22 cm.).</a:t>
            </a:r>
            <a:r>
              <a:rPr lang="en-US" sz="2200" b="1" dirty="0" smtClean="0">
                <a:latin typeface="Times New Roman" pitchFamily="18" charset="0"/>
                <a:cs typeface="Times New Roman" pitchFamily="18" charset="0"/>
              </a:rPr>
              <a:t> </a:t>
            </a:r>
          </a:p>
          <a:p>
            <a:pPr algn="ctr">
              <a:buNone/>
            </a:pPr>
            <a:r>
              <a:rPr lang="en-US" sz="2200" b="1" dirty="0" smtClean="0">
                <a:latin typeface="Times New Roman" pitchFamily="18" charset="0"/>
                <a:cs typeface="Times New Roman" pitchFamily="18" charset="0"/>
              </a:rPr>
              <a:t>Elements of MARC record</a:t>
            </a:r>
            <a:endParaRPr lang="en-US" sz="2200" dirty="0" smtClean="0">
              <a:latin typeface="Times New Roman" pitchFamily="18" charset="0"/>
              <a:cs typeface="Times New Roman" pitchFamily="18" charset="0"/>
            </a:endParaRPr>
          </a:p>
          <a:p>
            <a:pPr>
              <a:buNone/>
            </a:pPr>
            <a:r>
              <a:rPr lang="en-US" sz="2200" dirty="0" smtClean="0">
                <a:latin typeface="Times New Roman" pitchFamily="18" charset="0"/>
                <a:cs typeface="Times New Roman" pitchFamily="18" charset="0"/>
              </a:rPr>
              <a:t>The are three elements of MARC record.</a:t>
            </a:r>
          </a:p>
          <a:p>
            <a:pPr marL="914400" lvl="1" indent="-457200">
              <a:buFont typeface="+mj-lt"/>
              <a:buAutoNum type="arabicPeriod"/>
            </a:pPr>
            <a:r>
              <a:rPr lang="en-US" sz="2200" dirty="0" smtClean="0">
                <a:latin typeface="Times New Roman" pitchFamily="18" charset="0"/>
                <a:cs typeface="Times New Roman" pitchFamily="18" charset="0"/>
              </a:rPr>
              <a:t> Leader</a:t>
            </a:r>
          </a:p>
          <a:p>
            <a:pPr marL="914400" lvl="1" indent="-457200">
              <a:buFont typeface="+mj-lt"/>
              <a:buAutoNum type="arabicPeriod"/>
            </a:pPr>
            <a:r>
              <a:rPr lang="en-US" sz="2200" dirty="0" smtClean="0">
                <a:latin typeface="Times New Roman" pitchFamily="18" charset="0"/>
                <a:cs typeface="Times New Roman" pitchFamily="18" charset="0"/>
              </a:rPr>
              <a:t>Fixed fields</a:t>
            </a:r>
          </a:p>
          <a:p>
            <a:pPr marL="914400" lvl="1" indent="-457200">
              <a:buFont typeface="+mj-lt"/>
              <a:buAutoNum type="arabicPeriod"/>
            </a:pPr>
            <a:r>
              <a:rPr lang="en-US" sz="2200" dirty="0" smtClean="0">
                <a:latin typeface="Times New Roman" pitchFamily="18" charset="0"/>
                <a:cs typeface="Times New Roman" pitchFamily="18" charset="0"/>
              </a:rPr>
              <a:t>Variable fields</a:t>
            </a:r>
          </a:p>
          <a:p>
            <a:pPr>
              <a:buNone/>
            </a:pPr>
            <a:r>
              <a:rPr lang="en-US" sz="2200" dirty="0" smtClean="0">
                <a:latin typeface="Times New Roman" pitchFamily="18" charset="0"/>
                <a:cs typeface="Times New Roman" pitchFamily="18" charset="0"/>
              </a:rPr>
              <a:t> </a:t>
            </a:r>
            <a:r>
              <a:rPr lang="en-US" sz="2200" b="1" dirty="0" smtClean="0">
                <a:latin typeface="Times New Roman" pitchFamily="18" charset="0"/>
                <a:cs typeface="Times New Roman" pitchFamily="18" charset="0"/>
              </a:rPr>
              <a:t>Leader</a:t>
            </a:r>
            <a:r>
              <a:rPr lang="en-US" sz="2200" dirty="0" smtClean="0">
                <a:latin typeface="Times New Roman" pitchFamily="18" charset="0"/>
                <a:cs typeface="Times New Roman" pitchFamily="18" charset="0"/>
              </a:rPr>
              <a:t> </a:t>
            </a:r>
          </a:p>
          <a:p>
            <a:pPr lvl="1">
              <a:buFont typeface="Wingdings" pitchFamily="2" charset="2"/>
              <a:buChar char="Ø"/>
            </a:pPr>
            <a:r>
              <a:rPr lang="en-US" sz="2200" dirty="0" smtClean="0">
                <a:latin typeface="Times New Roman" pitchFamily="18" charset="0"/>
                <a:cs typeface="Times New Roman" pitchFamily="18" charset="0"/>
              </a:rPr>
              <a:t> Used exclusively by the computer</a:t>
            </a:r>
          </a:p>
          <a:p>
            <a:pPr lvl="1">
              <a:buFont typeface="Wingdings" pitchFamily="2" charset="2"/>
              <a:buChar char="Ø"/>
            </a:pPr>
            <a:r>
              <a:rPr lang="en-US" sz="2200" dirty="0" smtClean="0">
                <a:latin typeface="Times New Roman" pitchFamily="18" charset="0"/>
                <a:cs typeface="Times New Roman" pitchFamily="18" charset="0"/>
              </a:rPr>
              <a:t> Includes type of record</a:t>
            </a:r>
          </a:p>
          <a:p>
            <a:pPr lvl="1">
              <a:buFont typeface="Wingdings" pitchFamily="2" charset="2"/>
              <a:buChar char="Ø"/>
            </a:pPr>
            <a:r>
              <a:rPr lang="en-US" sz="2200" dirty="0" smtClean="0">
                <a:latin typeface="Times New Roman" pitchFamily="18" charset="0"/>
                <a:cs typeface="Times New Roman" pitchFamily="18" charset="0"/>
              </a:rPr>
              <a:t> Bibliographic level</a:t>
            </a:r>
          </a:p>
          <a:p>
            <a:pPr lvl="1">
              <a:buFont typeface="Wingdings" pitchFamily="2" charset="2"/>
              <a:buChar char="Ø"/>
            </a:pPr>
            <a:r>
              <a:rPr lang="en-US" sz="2200" dirty="0" smtClean="0">
                <a:latin typeface="Times New Roman" pitchFamily="18" charset="0"/>
                <a:cs typeface="Times New Roman" pitchFamily="18" charset="0"/>
              </a:rPr>
              <a:t> Encoding level</a:t>
            </a:r>
          </a:p>
          <a:p>
            <a:pPr algn="just">
              <a:spcBef>
                <a:spcPts val="0"/>
              </a:spcBef>
              <a:buNone/>
            </a:pPr>
            <a:endParaRPr lang="en-US" sz="2200" b="1" dirty="0" smtClean="0">
              <a:latin typeface="Times New Roman" pitchFamily="18" charset="0"/>
              <a:cs typeface="Times New Roman" pitchFamily="18" charset="0"/>
            </a:endParaRPr>
          </a:p>
          <a:p>
            <a:pPr algn="just">
              <a:spcBef>
                <a:spcPts val="0"/>
              </a:spcBef>
              <a:buNone/>
            </a:pPr>
            <a:endParaRPr lang="en-US" sz="2200" b="1" dirty="0">
              <a:latin typeface="Times New Roman" pitchFamily="18" charset="0"/>
              <a:cs typeface="Times New Roman" pitchFamily="18" charset="0"/>
            </a:endParaRPr>
          </a:p>
          <a:p>
            <a:pPr algn="just">
              <a:spcBef>
                <a:spcPts val="0"/>
              </a:spcBef>
              <a:buNone/>
            </a:pPr>
            <a:endParaRPr lang="en-US" sz="2200" dirty="0" smtClean="0">
              <a:latin typeface="Times New Roman" pitchFamily="18" charset="0"/>
              <a:cs typeface="Times New Roman" pitchFamily="18" charset="0"/>
            </a:endParaRPr>
          </a:p>
          <a:p>
            <a:pPr>
              <a:buNone/>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buNone/>
            </a:pPr>
            <a:r>
              <a:rPr lang="en-US" sz="2200" b="1" dirty="0" smtClean="0">
                <a:latin typeface="Times New Roman" pitchFamily="18" charset="0"/>
                <a:cs typeface="Times New Roman" pitchFamily="18" charset="0"/>
              </a:rPr>
              <a:t>Fixed Field</a:t>
            </a:r>
          </a:p>
          <a:p>
            <a:pPr>
              <a:buNone/>
            </a:pPr>
            <a:r>
              <a:rPr lang="en-US" sz="2200" dirty="0" smtClean="0">
                <a:latin typeface="Times New Roman" pitchFamily="18" charset="0"/>
                <a:cs typeface="Times New Roman" pitchFamily="18" charset="0"/>
              </a:rPr>
              <a:t> Contains important information about the item in abbreviated form. The code that is put in “type” affects all the fixed fields. Each format has its own fixed fields. See MARC 21 manual or OCLC Bibliographic Formats and Standards for the MARC codes for the fixed fields. Most of the information in the fixed fields is to be used by the computer, often or qualifying searches.</a:t>
            </a:r>
          </a:p>
          <a:p>
            <a:pPr>
              <a:buNone/>
            </a:pPr>
            <a:endParaRPr lang="en-US" sz="2200" b="1" dirty="0" smtClean="0">
              <a:latin typeface="Times New Roman" pitchFamily="18" charset="0"/>
              <a:cs typeface="Times New Roman" pitchFamily="18" charset="0"/>
            </a:endParaRPr>
          </a:p>
          <a:p>
            <a:pPr>
              <a:buNone/>
            </a:pPr>
            <a:r>
              <a:rPr lang="en-US" sz="2200" b="1" dirty="0" smtClean="0">
                <a:latin typeface="Times New Roman" pitchFamily="18" charset="0"/>
                <a:cs typeface="Times New Roman" pitchFamily="18" charset="0"/>
              </a:rPr>
              <a:t>Variable Field</a:t>
            </a:r>
          </a:p>
          <a:p>
            <a:pPr>
              <a:buNone/>
            </a:pPr>
            <a:r>
              <a:rPr lang="en-US" sz="2200" dirty="0" smtClean="0">
                <a:latin typeface="Times New Roman" pitchFamily="18" charset="0"/>
                <a:cs typeface="Times New Roman" pitchFamily="18" charset="0"/>
              </a:rPr>
              <a:t>Variable fields contain the descriptive cataloging information and the access points. Variable fields contain:</a:t>
            </a:r>
          </a:p>
          <a:p>
            <a:pPr lvl="1">
              <a:buFont typeface="Wingdings" pitchFamily="2" charset="2"/>
              <a:buChar char="q"/>
            </a:pPr>
            <a:r>
              <a:rPr lang="en-US" sz="2200" dirty="0" smtClean="0">
                <a:latin typeface="Times New Roman" pitchFamily="18" charset="0"/>
                <a:cs typeface="Times New Roman" pitchFamily="18" charset="0"/>
              </a:rPr>
              <a:t> Tags</a:t>
            </a:r>
          </a:p>
          <a:p>
            <a:pPr lvl="1">
              <a:buFont typeface="Wingdings" pitchFamily="2" charset="2"/>
              <a:buChar char="q"/>
            </a:pPr>
            <a:r>
              <a:rPr lang="en-US" sz="2200" dirty="0" smtClean="0">
                <a:latin typeface="Times New Roman" pitchFamily="18" charset="0"/>
                <a:cs typeface="Times New Roman" pitchFamily="18" charset="0"/>
              </a:rPr>
              <a:t> Indicators</a:t>
            </a:r>
          </a:p>
          <a:p>
            <a:pPr lvl="1">
              <a:buFont typeface="Wingdings" pitchFamily="2" charset="2"/>
              <a:buChar char="q"/>
            </a:pPr>
            <a:r>
              <a:rPr lang="en-US" sz="2200" dirty="0" smtClean="0">
                <a:latin typeface="Times New Roman" pitchFamily="18" charset="0"/>
                <a:cs typeface="Times New Roman" pitchFamily="18" charset="0"/>
              </a:rPr>
              <a:t> Subfields</a:t>
            </a:r>
          </a:p>
          <a:p>
            <a:pPr>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457200"/>
            <a:ext cx="8153400" cy="5668963"/>
          </a:xfrm>
        </p:spPr>
        <p:txBody>
          <a:bodyPr>
            <a:normAutofit fontScale="25000" lnSpcReduction="20000"/>
          </a:bodyPr>
          <a:lstStyle/>
          <a:p>
            <a:pPr>
              <a:buNone/>
            </a:pPr>
            <a:r>
              <a:rPr lang="en-US" sz="8800" b="1" dirty="0" smtClean="0">
                <a:latin typeface="Times New Roman" pitchFamily="18" charset="0"/>
                <a:cs typeface="Times New Roman" pitchFamily="18" charset="0"/>
              </a:rPr>
              <a:t>Tags</a:t>
            </a:r>
            <a:r>
              <a:rPr lang="en-US" sz="8800" dirty="0" smtClean="0">
                <a:latin typeface="Times New Roman" pitchFamily="18" charset="0"/>
                <a:cs typeface="Times New Roman" pitchFamily="18" charset="0"/>
              </a:rPr>
              <a:t> </a:t>
            </a:r>
          </a:p>
          <a:p>
            <a:pPr>
              <a:buNone/>
            </a:pPr>
            <a:r>
              <a:rPr lang="en-US" sz="8800" dirty="0" smtClean="0">
                <a:latin typeface="Times New Roman" pitchFamily="18" charset="0"/>
                <a:cs typeface="Times New Roman" pitchFamily="18" charset="0"/>
              </a:rPr>
              <a:t>Three-digit numbers assigned to a particular field</a:t>
            </a:r>
          </a:p>
          <a:p>
            <a:pPr lvl="0"/>
            <a:r>
              <a:rPr lang="en-US" sz="8800" dirty="0" smtClean="0">
                <a:latin typeface="Times New Roman" pitchFamily="18" charset="0"/>
                <a:cs typeface="Times New Roman" pitchFamily="18" charset="0"/>
              </a:rPr>
              <a:t>082 – Dewey Decimal number</a:t>
            </a:r>
          </a:p>
          <a:p>
            <a:pPr lvl="0"/>
            <a:r>
              <a:rPr lang="en-US" sz="8800" dirty="0" smtClean="0">
                <a:latin typeface="Times New Roman" pitchFamily="18" charset="0"/>
                <a:cs typeface="Times New Roman" pitchFamily="18" charset="0"/>
              </a:rPr>
              <a:t>100 – Personal name main entry</a:t>
            </a:r>
          </a:p>
          <a:p>
            <a:pPr lvl="0"/>
            <a:r>
              <a:rPr lang="en-US" sz="8800" dirty="0" smtClean="0">
                <a:latin typeface="Times New Roman" pitchFamily="18" charset="0"/>
                <a:cs typeface="Times New Roman" pitchFamily="18" charset="0"/>
              </a:rPr>
              <a:t>245 – Title and statement of responsibility</a:t>
            </a:r>
          </a:p>
          <a:p>
            <a:pPr>
              <a:buNone/>
            </a:pPr>
            <a:r>
              <a:rPr lang="en-US" sz="8800" b="1" dirty="0">
                <a:latin typeface="Times New Roman" pitchFamily="18" charset="0"/>
                <a:cs typeface="Times New Roman" pitchFamily="18" charset="0"/>
              </a:rPr>
              <a:t>Indicators</a:t>
            </a:r>
          </a:p>
          <a:p>
            <a:pPr>
              <a:buNone/>
            </a:pPr>
            <a:r>
              <a:rPr lang="en-US" sz="8800" dirty="0" smtClean="0">
                <a:latin typeface="Times New Roman" pitchFamily="18" charset="0"/>
                <a:cs typeface="Times New Roman" pitchFamily="18" charset="0"/>
              </a:rPr>
              <a:t>Indicators </a:t>
            </a:r>
            <a:r>
              <a:rPr lang="en-US" sz="8800" dirty="0">
                <a:latin typeface="Times New Roman" pitchFamily="18" charset="0"/>
                <a:cs typeface="Times New Roman" pitchFamily="18" charset="0"/>
              </a:rPr>
              <a:t>perform different functions based on the tag they are used with</a:t>
            </a:r>
          </a:p>
          <a:p>
            <a:pPr>
              <a:buNone/>
            </a:pPr>
            <a:r>
              <a:rPr lang="en-US" sz="8800" dirty="0" smtClean="0">
                <a:latin typeface="Times New Roman" pitchFamily="18" charset="0"/>
                <a:cs typeface="Times New Roman" pitchFamily="18" charset="0"/>
              </a:rPr>
              <a:t>and </a:t>
            </a:r>
            <a:r>
              <a:rPr lang="en-US" sz="8800" dirty="0">
                <a:latin typeface="Times New Roman" pitchFamily="18" charset="0"/>
                <a:cs typeface="Times New Roman" pitchFamily="18" charset="0"/>
              </a:rPr>
              <a:t>their position (first or second</a:t>
            </a:r>
            <a:r>
              <a:rPr lang="en-US" sz="8800" dirty="0" smtClean="0">
                <a:latin typeface="Times New Roman" pitchFamily="18" charset="0"/>
                <a:cs typeface="Times New Roman" pitchFamily="18" charset="0"/>
              </a:rPr>
              <a:t>)</a:t>
            </a:r>
            <a:endParaRPr lang="en-US" sz="8800" dirty="0">
              <a:latin typeface="Times New Roman" pitchFamily="18" charset="0"/>
              <a:cs typeface="Times New Roman" pitchFamily="18" charset="0"/>
            </a:endParaRPr>
          </a:p>
          <a:p>
            <a:pPr lvl="0">
              <a:buNone/>
            </a:pPr>
            <a:r>
              <a:rPr lang="en-US" sz="8800" dirty="0">
                <a:latin typeface="Times New Roman" pitchFamily="18" charset="0"/>
                <a:cs typeface="Times New Roman" pitchFamily="18" charset="0"/>
              </a:rPr>
              <a:t>Tracing indicators turn indexing on and </a:t>
            </a:r>
            <a:r>
              <a:rPr lang="en-US" sz="8800" dirty="0" smtClean="0">
                <a:latin typeface="Times New Roman" pitchFamily="18" charset="0"/>
                <a:cs typeface="Times New Roman" pitchFamily="18" charset="0"/>
              </a:rPr>
              <a:t>off</a:t>
            </a: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          </a:t>
            </a:r>
            <a:r>
              <a:rPr lang="en-US" sz="8800" dirty="0">
                <a:latin typeface="Times New Roman" pitchFamily="18" charset="0"/>
                <a:cs typeface="Times New Roman" pitchFamily="18" charset="0"/>
              </a:rPr>
              <a:t>o 245; 10; a Against the </a:t>
            </a:r>
            <a:r>
              <a:rPr lang="en-US" sz="8800" dirty="0" smtClean="0">
                <a:latin typeface="Times New Roman" pitchFamily="18" charset="0"/>
                <a:cs typeface="Times New Roman" pitchFamily="18" charset="0"/>
              </a:rPr>
              <a:t>grain</a:t>
            </a: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          </a:t>
            </a:r>
            <a:r>
              <a:rPr lang="en-US" sz="8800" dirty="0">
                <a:latin typeface="Times New Roman" pitchFamily="18" charset="0"/>
                <a:cs typeface="Times New Roman" pitchFamily="18" charset="0"/>
              </a:rPr>
              <a:t>o First indicator 1 creates a title added </a:t>
            </a:r>
            <a:r>
              <a:rPr lang="en-US" sz="8800" dirty="0" smtClean="0">
                <a:latin typeface="Times New Roman" pitchFamily="18" charset="0"/>
                <a:cs typeface="Times New Roman" pitchFamily="18" charset="0"/>
              </a:rPr>
              <a:t>entry</a:t>
            </a:r>
            <a:endParaRPr lang="en-US" sz="8800" dirty="0">
              <a:latin typeface="Times New Roman" pitchFamily="18" charset="0"/>
              <a:cs typeface="Times New Roman" pitchFamily="18" charset="0"/>
            </a:endParaRPr>
          </a:p>
          <a:p>
            <a:pPr lvl="0">
              <a:buNone/>
            </a:pPr>
            <a:r>
              <a:rPr lang="en-US" sz="8800" dirty="0">
                <a:latin typeface="Times New Roman" pitchFamily="18" charset="0"/>
                <a:cs typeface="Times New Roman" pitchFamily="18" charset="0"/>
              </a:rPr>
              <a:t>Filing </a:t>
            </a:r>
            <a:r>
              <a:rPr lang="en-US" sz="8800" dirty="0" smtClean="0">
                <a:latin typeface="Times New Roman" pitchFamily="18" charset="0"/>
                <a:cs typeface="Times New Roman" pitchFamily="18" charset="0"/>
              </a:rPr>
              <a:t>indicators</a:t>
            </a:r>
            <a:r>
              <a:rPr lang="en-US" sz="8800" dirty="0">
                <a:latin typeface="Times New Roman" pitchFamily="18" charset="0"/>
                <a:cs typeface="Times New Roman" pitchFamily="18" charset="0"/>
              </a:rPr>
              <a:t> </a:t>
            </a:r>
          </a:p>
          <a:p>
            <a:pPr>
              <a:buNone/>
            </a:pPr>
            <a:r>
              <a:rPr lang="en-US" sz="8800" dirty="0">
                <a:latin typeface="Times New Roman" pitchFamily="18" charset="0"/>
                <a:cs typeface="Times New Roman" pitchFamily="18" charset="0"/>
              </a:rPr>
              <a:t>     </a:t>
            </a:r>
            <a:r>
              <a:rPr lang="en-US" sz="8800" dirty="0" smtClean="0">
                <a:latin typeface="Times New Roman" pitchFamily="18" charset="0"/>
                <a:cs typeface="Times New Roman" pitchFamily="18" charset="0"/>
              </a:rPr>
              <a:t>   </a:t>
            </a:r>
            <a:r>
              <a:rPr lang="en-US" sz="8800" dirty="0">
                <a:latin typeface="Times New Roman" pitchFamily="18" charset="0"/>
                <a:cs typeface="Times New Roman" pitchFamily="18" charset="0"/>
              </a:rPr>
              <a:t>o 245; 14; a The age of </a:t>
            </a:r>
            <a:r>
              <a:rPr lang="en-US" sz="8800" dirty="0" smtClean="0">
                <a:latin typeface="Times New Roman" pitchFamily="18" charset="0"/>
                <a:cs typeface="Times New Roman" pitchFamily="18" charset="0"/>
              </a:rPr>
              <a:t>reason</a:t>
            </a: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        </a:t>
            </a:r>
            <a:r>
              <a:rPr lang="en-US" sz="8800" dirty="0">
                <a:latin typeface="Times New Roman" pitchFamily="18" charset="0"/>
                <a:cs typeface="Times New Roman" pitchFamily="18" charset="0"/>
              </a:rPr>
              <a:t>o Second indicator 4 skips the initial article “the</a:t>
            </a:r>
            <a:r>
              <a:rPr lang="en-US" sz="8800" dirty="0" smtClean="0">
                <a:latin typeface="Times New Roman" pitchFamily="18" charset="0"/>
                <a:cs typeface="Times New Roman" pitchFamily="18" charset="0"/>
              </a:rPr>
              <a:t>”</a:t>
            </a:r>
            <a:endParaRPr lang="en-US" sz="8800" dirty="0">
              <a:latin typeface="Times New Roman" pitchFamily="18" charset="0"/>
              <a:cs typeface="Times New Roman" pitchFamily="18" charset="0"/>
            </a:endParaRPr>
          </a:p>
          <a:p>
            <a:pPr>
              <a:buNone/>
            </a:pPr>
            <a:r>
              <a:rPr lang="en-US" sz="8800" dirty="0" smtClean="0">
                <a:latin typeface="Times New Roman" pitchFamily="18" charset="0"/>
                <a:cs typeface="Times New Roman" pitchFamily="18" charset="0"/>
              </a:rPr>
              <a:t> example</a:t>
            </a:r>
            <a:r>
              <a:rPr lang="en-US" sz="8800" dirty="0">
                <a:latin typeface="Times New Roman" pitchFamily="18" charset="0"/>
                <a:cs typeface="Times New Roman" pitchFamily="18" charset="0"/>
              </a:rPr>
              <a:t>: complete marc record with 245 tag and 14 indicators</a:t>
            </a:r>
          </a:p>
          <a:p>
            <a:pPr>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fontScale="40000" lnSpcReduction="20000"/>
          </a:bodyPr>
          <a:lstStyle/>
          <a:p>
            <a:pPr>
              <a:buNone/>
            </a:pPr>
            <a:r>
              <a:rPr lang="en-US" sz="4800" dirty="0" smtClean="0">
                <a:latin typeface="Times New Roman" pitchFamily="18" charset="0"/>
                <a:cs typeface="Times New Roman" pitchFamily="18" charset="0"/>
              </a:rPr>
              <a:t>=</a:t>
            </a:r>
            <a:r>
              <a:rPr lang="en-US" sz="4800" dirty="0">
                <a:latin typeface="Times New Roman" pitchFamily="18" charset="0"/>
                <a:cs typeface="Times New Roman" pitchFamily="18" charset="0"/>
              </a:rPr>
              <a:t>LDR  00000nam\a2200000\a\4500</a:t>
            </a:r>
          </a:p>
          <a:p>
            <a:pPr>
              <a:buNone/>
            </a:pPr>
            <a:r>
              <a:rPr lang="en-US" sz="4800" dirty="0">
                <a:latin typeface="Times New Roman" pitchFamily="18" charset="0"/>
                <a:cs typeface="Times New Roman" pitchFamily="18" charset="0"/>
              </a:rPr>
              <a:t>=001 </a:t>
            </a:r>
            <a:r>
              <a:rPr lang="en-US" sz="4800" dirty="0" smtClean="0">
                <a:latin typeface="Times New Roman" pitchFamily="18" charset="0"/>
                <a:cs typeface="Times New Roman" pitchFamily="18" charset="0"/>
              </a:rPr>
              <a:t>  </a:t>
            </a:r>
            <a:r>
              <a:rPr lang="en-US" sz="4800" dirty="0">
                <a:latin typeface="Times New Roman" pitchFamily="18" charset="0"/>
                <a:cs typeface="Times New Roman" pitchFamily="18" charset="0"/>
              </a:rPr>
              <a:t>00000678</a:t>
            </a:r>
          </a:p>
          <a:p>
            <a:pPr>
              <a:buNone/>
            </a:pPr>
            <a:r>
              <a:rPr lang="en-US" sz="4800" dirty="0">
                <a:latin typeface="Times New Roman" pitchFamily="18" charset="0"/>
                <a:cs typeface="Times New Roman" pitchFamily="18" charset="0"/>
              </a:rPr>
              <a:t>=008  101214s2000\\\\</a:t>
            </a:r>
            <a:r>
              <a:rPr lang="en-US" sz="4800" dirty="0" err="1">
                <a:latin typeface="Times New Roman" pitchFamily="18" charset="0"/>
                <a:cs typeface="Times New Roman" pitchFamily="18" charset="0"/>
              </a:rPr>
              <a:t>maua</a:t>
            </a:r>
            <a:r>
              <a:rPr lang="en-US" sz="4800" dirty="0">
                <a:latin typeface="Times New Roman" pitchFamily="18" charset="0"/>
                <a:cs typeface="Times New Roman" pitchFamily="18" charset="0"/>
              </a:rPr>
              <a:t>\\\\\b\\\\001\0\eng\d</a:t>
            </a:r>
          </a:p>
          <a:p>
            <a:pPr>
              <a:buNone/>
            </a:pPr>
            <a:r>
              <a:rPr lang="en-US" sz="4800" dirty="0">
                <a:latin typeface="Times New Roman" pitchFamily="18" charset="0"/>
                <a:cs typeface="Times New Roman" pitchFamily="18" charset="0"/>
              </a:rPr>
              <a:t>=010 </a:t>
            </a:r>
            <a:r>
              <a:rPr lang="en-US" sz="4800" dirty="0" smtClean="0">
                <a:latin typeface="Times New Roman" pitchFamily="18" charset="0"/>
                <a:cs typeface="Times New Roman" pitchFamily="18" charset="0"/>
              </a:rPr>
              <a:t> \\$</a:t>
            </a:r>
            <a:r>
              <a:rPr lang="en-US" sz="4800" dirty="0">
                <a:latin typeface="Times New Roman" pitchFamily="18" charset="0"/>
                <a:cs typeface="Times New Roman" pitchFamily="18" charset="0"/>
              </a:rPr>
              <a:t>a   97020239</a:t>
            </a:r>
          </a:p>
          <a:p>
            <a:pPr>
              <a:buNone/>
            </a:pPr>
            <a:r>
              <a:rPr lang="en-US" sz="4800" dirty="0">
                <a:latin typeface="Times New Roman" pitchFamily="18" charset="0"/>
                <a:cs typeface="Times New Roman" pitchFamily="18" charset="0"/>
              </a:rPr>
              <a:t>=040  \\$aDLC$cDLC$dBD-DhIUB</a:t>
            </a:r>
          </a:p>
          <a:p>
            <a:pPr>
              <a:buNone/>
            </a:pPr>
            <a:r>
              <a:rPr lang="en-US" sz="4800" dirty="0">
                <a:latin typeface="Times New Roman" pitchFamily="18" charset="0"/>
                <a:cs typeface="Times New Roman" pitchFamily="18" charset="0"/>
              </a:rPr>
              <a:t>=019  \\$a39380046</a:t>
            </a:r>
          </a:p>
          <a:p>
            <a:pPr>
              <a:buNone/>
            </a:pPr>
            <a:r>
              <a:rPr lang="en-US" sz="4800" dirty="0">
                <a:latin typeface="Times New Roman" pitchFamily="18" charset="0"/>
                <a:cs typeface="Times New Roman" pitchFamily="18" charset="0"/>
              </a:rPr>
              <a:t>=020  \\$a9788131705216</a:t>
            </a:r>
          </a:p>
          <a:p>
            <a:pPr>
              <a:buNone/>
            </a:pPr>
            <a:r>
              <a:rPr lang="en-US" sz="4800" dirty="0">
                <a:latin typeface="Times New Roman" pitchFamily="18" charset="0"/>
                <a:cs typeface="Times New Roman" pitchFamily="18" charset="0"/>
              </a:rPr>
              <a:t>=020  \\$a0201889544</a:t>
            </a:r>
          </a:p>
          <a:p>
            <a:pPr>
              <a:buNone/>
            </a:pPr>
            <a:r>
              <a:rPr lang="en-US" sz="4800" dirty="0">
                <a:latin typeface="Times New Roman" pitchFamily="18" charset="0"/>
                <a:cs typeface="Times New Roman" pitchFamily="18" charset="0"/>
              </a:rPr>
              <a:t>=020  \\$a9780201889543</a:t>
            </a:r>
          </a:p>
          <a:p>
            <a:pPr>
              <a:buNone/>
            </a:pPr>
            <a:r>
              <a:rPr lang="en-US" sz="4800" dirty="0">
                <a:latin typeface="Times New Roman" pitchFamily="18" charset="0"/>
                <a:cs typeface="Times New Roman" pitchFamily="18" charset="0"/>
              </a:rPr>
              <a:t>=082  00$a005.13/3$222</a:t>
            </a:r>
          </a:p>
          <a:p>
            <a:pPr>
              <a:buNone/>
            </a:pPr>
            <a:r>
              <a:rPr lang="en-US" sz="4800" dirty="0" smtClean="0">
                <a:latin typeface="Times New Roman" pitchFamily="18" charset="0"/>
                <a:cs typeface="Times New Roman" pitchFamily="18" charset="0"/>
              </a:rPr>
              <a:t>=</a:t>
            </a:r>
            <a:r>
              <a:rPr lang="en-US" sz="4800" dirty="0">
                <a:latin typeface="Times New Roman" pitchFamily="18" charset="0"/>
                <a:cs typeface="Times New Roman" pitchFamily="18" charset="0"/>
              </a:rPr>
              <a:t>100  1\$</a:t>
            </a:r>
            <a:r>
              <a:rPr lang="en-US" sz="4800" dirty="0" err="1">
                <a:latin typeface="Times New Roman" pitchFamily="18" charset="0"/>
                <a:cs typeface="Times New Roman" pitchFamily="18" charset="0"/>
              </a:rPr>
              <a:t>aStroustrup</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Bjarne</a:t>
            </a:r>
            <a:r>
              <a:rPr lang="en-US" sz="4800" dirty="0">
                <a:latin typeface="Times New Roman" pitchFamily="18" charset="0"/>
                <a:cs typeface="Times New Roman" pitchFamily="18" charset="0"/>
              </a:rPr>
              <a:t>.</a:t>
            </a:r>
          </a:p>
          <a:p>
            <a:pPr>
              <a:buNone/>
            </a:pPr>
            <a:r>
              <a:rPr lang="en-US" sz="4800" dirty="0">
                <a:latin typeface="Times New Roman" pitchFamily="18" charset="0"/>
                <a:cs typeface="Times New Roman" pitchFamily="18" charset="0"/>
              </a:rPr>
              <a:t>=245  14$aThe C++ programming language /$</a:t>
            </a:r>
            <a:r>
              <a:rPr lang="en-US" sz="4800" dirty="0" err="1">
                <a:latin typeface="Times New Roman" pitchFamily="18" charset="0"/>
                <a:cs typeface="Times New Roman" pitchFamily="18" charset="0"/>
              </a:rPr>
              <a:t>cBjarne</a:t>
            </a:r>
            <a:r>
              <a:rPr lang="en-US" sz="4800" dirty="0">
                <a:latin typeface="Times New Roman" pitchFamily="18" charset="0"/>
                <a:cs typeface="Times New Roman" pitchFamily="18" charset="0"/>
              </a:rPr>
              <a:t> </a:t>
            </a:r>
            <a:r>
              <a:rPr lang="en-US" sz="4800" dirty="0" err="1">
                <a:latin typeface="Times New Roman" pitchFamily="18" charset="0"/>
                <a:cs typeface="Times New Roman" pitchFamily="18" charset="0"/>
              </a:rPr>
              <a:t>Stroustrup</a:t>
            </a:r>
            <a:r>
              <a:rPr lang="en-US" sz="4800" dirty="0">
                <a:latin typeface="Times New Roman" pitchFamily="18" charset="0"/>
                <a:cs typeface="Times New Roman" pitchFamily="18" charset="0"/>
              </a:rPr>
              <a:t>.</a:t>
            </a:r>
          </a:p>
          <a:p>
            <a:pPr>
              <a:buNone/>
            </a:pPr>
            <a:r>
              <a:rPr lang="en-US" sz="4800" dirty="0">
                <a:latin typeface="Times New Roman" pitchFamily="18" charset="0"/>
                <a:cs typeface="Times New Roman" pitchFamily="18" charset="0"/>
              </a:rPr>
              <a:t>=250  \\$a3rd ed.</a:t>
            </a:r>
          </a:p>
          <a:p>
            <a:pPr>
              <a:buNone/>
            </a:pPr>
            <a:r>
              <a:rPr lang="en-US" sz="4800" dirty="0">
                <a:latin typeface="Times New Roman" pitchFamily="18" charset="0"/>
                <a:cs typeface="Times New Roman" pitchFamily="18" charset="0"/>
              </a:rPr>
              <a:t>=260  \\$aReading, Mass. :$</a:t>
            </a:r>
            <a:r>
              <a:rPr lang="en-US" sz="4800" dirty="0" err="1">
                <a:latin typeface="Times New Roman" pitchFamily="18" charset="0"/>
                <a:cs typeface="Times New Roman" pitchFamily="18" charset="0"/>
              </a:rPr>
              <a:t>bAddison</a:t>
            </a:r>
            <a:r>
              <a:rPr lang="en-US" sz="4800" dirty="0">
                <a:latin typeface="Times New Roman" pitchFamily="18" charset="0"/>
                <a:cs typeface="Times New Roman" pitchFamily="18" charset="0"/>
              </a:rPr>
              <a:t>-Wesley ;$</a:t>
            </a:r>
            <a:r>
              <a:rPr lang="en-US" sz="4800" dirty="0" err="1">
                <a:latin typeface="Times New Roman" pitchFamily="18" charset="0"/>
                <a:cs typeface="Times New Roman" pitchFamily="18" charset="0"/>
              </a:rPr>
              <a:t>aNew</a:t>
            </a:r>
            <a:r>
              <a:rPr lang="en-US" sz="4800" dirty="0">
                <a:latin typeface="Times New Roman" pitchFamily="18" charset="0"/>
                <a:cs typeface="Times New Roman" pitchFamily="18" charset="0"/>
              </a:rPr>
              <a:t> Delhi :$</a:t>
            </a:r>
            <a:r>
              <a:rPr lang="en-US" sz="4800" dirty="0" err="1">
                <a:latin typeface="Times New Roman" pitchFamily="18" charset="0"/>
                <a:cs typeface="Times New Roman" pitchFamily="18" charset="0"/>
              </a:rPr>
              <a:t>bPearson</a:t>
            </a:r>
            <a:r>
              <a:rPr lang="en-US" sz="4800" dirty="0">
                <a:latin typeface="Times New Roman" pitchFamily="18" charset="0"/>
                <a:cs typeface="Times New Roman" pitchFamily="18" charset="0"/>
              </a:rPr>
              <a:t> Education,$cc2000.</a:t>
            </a:r>
          </a:p>
          <a:p>
            <a:pPr>
              <a:buNone/>
            </a:pPr>
            <a:r>
              <a:rPr lang="en-US" sz="4800" dirty="0">
                <a:latin typeface="Times New Roman" pitchFamily="18" charset="0"/>
                <a:cs typeface="Times New Roman" pitchFamily="18" charset="0"/>
              </a:rPr>
              <a:t>=300  \\$ax, 1017 p. :$bill. ;$c24 cm</a:t>
            </a:r>
            <a:r>
              <a:rPr lang="en-US" sz="4800" dirty="0" smtClean="0">
                <a:latin typeface="Times New Roman" pitchFamily="18" charset="0"/>
                <a:cs typeface="Times New Roman" pitchFamily="18" charset="0"/>
              </a:rPr>
              <a:t>.</a:t>
            </a:r>
          </a:p>
          <a:p>
            <a:pPr>
              <a:buNone/>
            </a:pPr>
            <a:r>
              <a:rPr lang="en-US" sz="4800" dirty="0" smtClean="0">
                <a:latin typeface="Times New Roman" pitchFamily="18" charset="0"/>
                <a:cs typeface="Times New Roman" pitchFamily="18" charset="0"/>
              </a:rPr>
              <a:t>=500  \\$aIncludes index.</a:t>
            </a:r>
          </a:p>
          <a:p>
            <a:pPr>
              <a:buNone/>
            </a:pPr>
            <a:r>
              <a:rPr lang="en-US" sz="4800" dirty="0" smtClean="0">
                <a:latin typeface="Times New Roman" pitchFamily="18" charset="0"/>
                <a:cs typeface="Times New Roman" pitchFamily="18" charset="0"/>
              </a:rPr>
              <a:t>=541  1\$e00021612</a:t>
            </a:r>
          </a:p>
          <a:p>
            <a:pPr>
              <a:buNone/>
            </a:pPr>
            <a:endParaRPr lang="en-US" sz="4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fontScale="55000" lnSpcReduction="20000"/>
          </a:bodyPr>
          <a:lstStyle/>
          <a:p>
            <a:pPr>
              <a:buNone/>
            </a:pPr>
            <a:r>
              <a:rPr lang="en-US" sz="3500" dirty="0" smtClean="0">
                <a:latin typeface="Times New Roman" pitchFamily="18" charset="0"/>
                <a:cs typeface="Times New Roman" pitchFamily="18" charset="0"/>
              </a:rPr>
              <a:t>=505  20$g1.$tNotes to the Reader --$g2.$tTour of C++ --$g3.$tTour of the Standard Library --$g4.$tTypes and Declarations --$g5.$tPointers, Arrays, and Structures --$g6.$tExpressions and Statements --$g7.$tFunctions --$g8.$tNamespaces and Exceptions --$g9.$tSource Files and Programs --$g10.$tClasses --$g11.$tOperator Overloading --$g12.$tDerived Classes --$g13.$tTemplates --$g14.$tException Handling --$g15.$tClass Hierarchies --$g16.$tLibrary Organization and Containers --$g17.$tStandard Containers --$g18.$tAlgorithms and Function Objects --$g19.$tIterators and Allocators --$g20.$tStrings --$g21.$tStreams --$g22.$tNumerics --$g23.$tDevelopment and Design --$g24.$tDesign and Programming --$g25.$tRoles of Cases --$</a:t>
            </a:r>
            <a:r>
              <a:rPr lang="en-US" sz="3500" dirty="0" err="1" smtClean="0">
                <a:latin typeface="Times New Roman" pitchFamily="18" charset="0"/>
                <a:cs typeface="Times New Roman" pitchFamily="18" charset="0"/>
              </a:rPr>
              <a:t>gApp</a:t>
            </a:r>
            <a:r>
              <a:rPr lang="en-US"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A.$tC</a:t>
            </a:r>
            <a:r>
              <a:rPr lang="en-US" sz="3500" dirty="0" smtClean="0">
                <a:latin typeface="Times New Roman" pitchFamily="18" charset="0"/>
                <a:cs typeface="Times New Roman" pitchFamily="18" charset="0"/>
              </a:rPr>
              <a:t>++ Grammar --$</a:t>
            </a:r>
            <a:r>
              <a:rPr lang="en-US" sz="3500" dirty="0" err="1" smtClean="0">
                <a:latin typeface="Times New Roman" pitchFamily="18" charset="0"/>
                <a:cs typeface="Times New Roman" pitchFamily="18" charset="0"/>
              </a:rPr>
              <a:t>gApp</a:t>
            </a:r>
            <a:r>
              <a:rPr lang="en-US"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B.$tCompatibility</a:t>
            </a:r>
            <a:r>
              <a:rPr lang="en-US"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gApp</a:t>
            </a:r>
            <a:r>
              <a:rPr lang="en-US"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C.$tTechnicalities</a:t>
            </a:r>
            <a:r>
              <a:rPr lang="en-US" sz="3500" dirty="0" smtClean="0">
                <a:latin typeface="Times New Roman" pitchFamily="18" charset="0"/>
                <a:cs typeface="Times New Roman" pitchFamily="18" charset="0"/>
              </a:rPr>
              <a:t>.</a:t>
            </a:r>
          </a:p>
          <a:p>
            <a:pPr>
              <a:buNone/>
            </a:pPr>
            <a:r>
              <a:rPr lang="en-US" sz="3500" dirty="0" smtClean="0">
                <a:latin typeface="Times New Roman" pitchFamily="18" charset="0"/>
                <a:cs typeface="Times New Roman" pitchFamily="18" charset="0"/>
              </a:rPr>
              <a:t>=520  1\$</a:t>
            </a:r>
            <a:r>
              <a:rPr lang="en-US" sz="3500" dirty="0" err="1" smtClean="0">
                <a:latin typeface="Times New Roman" pitchFamily="18" charset="0"/>
                <a:cs typeface="Times New Roman" pitchFamily="18" charset="0"/>
              </a:rPr>
              <a:t>a"This</a:t>
            </a:r>
            <a:r>
              <a:rPr lang="en-US" sz="3500" dirty="0" smtClean="0">
                <a:latin typeface="Times New Roman" pitchFamily="18" charset="0"/>
                <a:cs typeface="Times New Roman" pitchFamily="18" charset="0"/>
              </a:rPr>
              <a:t> is a complete rewrite of the most widely read and most trusted book on C++. Based on the ANSI/ISO C++ final draft, this book covers the C++ language, its standard library, and key design techniques as an integrated whole." "The C++ Programming Language provides comprehensive coverage of C++ language features and standard library components." "With this third edition, </a:t>
            </a:r>
            <a:r>
              <a:rPr lang="en-US" sz="3500" dirty="0" err="1" smtClean="0">
                <a:latin typeface="Times New Roman" pitchFamily="18" charset="0"/>
                <a:cs typeface="Times New Roman" pitchFamily="18" charset="0"/>
              </a:rPr>
              <a:t>Stroustrup</a:t>
            </a:r>
            <a:r>
              <a:rPr lang="en-US" sz="3500" dirty="0" smtClean="0">
                <a:latin typeface="Times New Roman" pitchFamily="18" charset="0"/>
                <a:cs typeface="Times New Roman" pitchFamily="18" charset="0"/>
              </a:rPr>
              <a:t> makes C++ even more accessible to those new to the language while adding information and techniques that even expert C++ programmers will find invaluable."--BOOK JACKET.</a:t>
            </a:r>
          </a:p>
          <a:p>
            <a:pPr>
              <a:buNone/>
            </a:pPr>
            <a:r>
              <a:rPr lang="en-US" sz="3500" dirty="0" smtClean="0">
                <a:latin typeface="Times New Roman" pitchFamily="18" charset="0"/>
                <a:cs typeface="Times New Roman" pitchFamily="18" charset="0"/>
              </a:rPr>
              <a:t>=650  \0$aC++ (Computer program language)</a:t>
            </a:r>
          </a:p>
          <a:p>
            <a:pPr>
              <a:buNone/>
            </a:pPr>
            <a:r>
              <a:rPr lang="en-US" sz="3500" dirty="0" smtClean="0">
                <a:latin typeface="Times New Roman" pitchFamily="18" charset="0"/>
                <a:cs typeface="Times New Roman" pitchFamily="18" charset="0"/>
              </a:rPr>
              <a:t>=852  4\$</a:t>
            </a:r>
            <a:r>
              <a:rPr lang="en-US" sz="3500" dirty="0" err="1" smtClean="0">
                <a:latin typeface="Times New Roman" pitchFamily="18" charset="0"/>
                <a:cs typeface="Times New Roman" pitchFamily="18" charset="0"/>
              </a:rPr>
              <a:t>aIUB</a:t>
            </a:r>
            <a:r>
              <a:rPr lang="en-US" sz="3500" dirty="0" smtClean="0">
                <a:latin typeface="Times New Roman" pitchFamily="18" charset="0"/>
                <a:cs typeface="Times New Roman" pitchFamily="18" charset="0"/>
              </a:rPr>
              <a:t> Library $</a:t>
            </a:r>
            <a:r>
              <a:rPr lang="en-US" sz="3500" dirty="0" err="1" smtClean="0">
                <a:latin typeface="Times New Roman" pitchFamily="18" charset="0"/>
                <a:cs typeface="Times New Roman" pitchFamily="18" charset="0"/>
              </a:rPr>
              <a:t>cGeneral</a:t>
            </a:r>
            <a:r>
              <a:rPr lang="en-US" sz="3500" dirty="0" smtClean="0">
                <a:latin typeface="Times New Roman" pitchFamily="18" charset="0"/>
                <a:cs typeface="Times New Roman" pitchFamily="18" charset="0"/>
              </a:rPr>
              <a:t> Shelf.</a:t>
            </a:r>
          </a:p>
          <a:p>
            <a:pPr>
              <a:buNone/>
            </a:pPr>
            <a:endParaRPr lang="en-US" sz="3500" dirty="0" smtClean="0"/>
          </a:p>
          <a:p>
            <a:pPr>
              <a:buNone/>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609600"/>
            <a:ext cx="8001000" cy="5516563"/>
          </a:xfrm>
        </p:spPr>
        <p:txBody>
          <a:bodyPr>
            <a:normAutofit fontScale="77500" lnSpcReduction="20000"/>
          </a:bodyPr>
          <a:lstStyle/>
          <a:p>
            <a:pPr algn="ctr">
              <a:buNone/>
            </a:pPr>
            <a:r>
              <a:rPr lang="en-US" sz="2600" b="1" dirty="0" smtClean="0">
                <a:latin typeface="Times New Roman" pitchFamily="18" charset="0"/>
                <a:cs typeface="Times New Roman" pitchFamily="18" charset="0"/>
              </a:rPr>
              <a:t>MARE 21 Record for Serial</a:t>
            </a:r>
          </a:p>
          <a:p>
            <a:pPr>
              <a:buNone/>
            </a:pPr>
            <a:r>
              <a:rPr lang="en-US" sz="2600" dirty="0" smtClean="0">
                <a:latin typeface="Times New Roman" pitchFamily="18" charset="0"/>
                <a:cs typeface="Times New Roman" pitchFamily="18" charset="0"/>
              </a:rPr>
              <a:t>=LDR  04851nas\a22005657a\4500</a:t>
            </a:r>
          </a:p>
          <a:p>
            <a:pPr>
              <a:buNone/>
            </a:pPr>
            <a:r>
              <a:rPr lang="en-US" sz="2600" dirty="0" smtClean="0">
                <a:latin typeface="Times New Roman" pitchFamily="18" charset="0"/>
                <a:cs typeface="Times New Roman" pitchFamily="18" charset="0"/>
              </a:rPr>
              <a:t>=003  BD-</a:t>
            </a:r>
            <a:r>
              <a:rPr lang="en-US" sz="2600" dirty="0" err="1" smtClean="0">
                <a:latin typeface="Times New Roman" pitchFamily="18" charset="0"/>
                <a:cs typeface="Times New Roman" pitchFamily="18" charset="0"/>
              </a:rPr>
              <a:t>DhIUB</a:t>
            </a:r>
            <a:endParaRPr lang="en-US" sz="2600" dirty="0" smtClean="0">
              <a:latin typeface="Times New Roman" pitchFamily="18" charset="0"/>
              <a:cs typeface="Times New Roman" pitchFamily="18" charset="0"/>
            </a:endParaRPr>
          </a:p>
          <a:p>
            <a:pPr>
              <a:buNone/>
            </a:pPr>
            <a:r>
              <a:rPr lang="en-US" sz="2600" dirty="0" smtClean="0">
                <a:latin typeface="Times New Roman" pitchFamily="18" charset="0"/>
                <a:cs typeface="Times New Roman" pitchFamily="18" charset="0"/>
              </a:rPr>
              <a:t>=005  20130123202750.0</a:t>
            </a:r>
          </a:p>
          <a:p>
            <a:pPr>
              <a:buNone/>
            </a:pPr>
            <a:r>
              <a:rPr lang="en-US" sz="2600" dirty="0" smtClean="0">
                <a:latin typeface="Times New Roman" pitchFamily="18" charset="0"/>
                <a:cs typeface="Times New Roman" pitchFamily="18" charset="0"/>
              </a:rPr>
              <a:t>=008  110629s1843\\\\</a:t>
            </a:r>
            <a:r>
              <a:rPr lang="en-US" sz="2600" dirty="0" err="1" smtClean="0">
                <a:latin typeface="Times New Roman" pitchFamily="18" charset="0"/>
                <a:cs typeface="Times New Roman" pitchFamily="18" charset="0"/>
              </a:rPr>
              <a:t>xxuwr</a:t>
            </a:r>
            <a:r>
              <a:rPr lang="en-US" sz="2600" dirty="0" smtClean="0">
                <a:latin typeface="Times New Roman" pitchFamily="18" charset="0"/>
                <a:cs typeface="Times New Roman" pitchFamily="18" charset="0"/>
              </a:rPr>
              <a:t>\p\r\\\\\00\\\\eng\d</a:t>
            </a:r>
          </a:p>
          <a:p>
            <a:pPr>
              <a:buNone/>
            </a:pPr>
            <a:r>
              <a:rPr lang="en-US" sz="2600" dirty="0" smtClean="0">
                <a:latin typeface="Times New Roman" pitchFamily="18" charset="0"/>
                <a:cs typeface="Times New Roman" pitchFamily="18" charset="0"/>
              </a:rPr>
              <a:t>=022  \\$a0013-0613</a:t>
            </a:r>
          </a:p>
          <a:p>
            <a:pPr>
              <a:buNone/>
            </a:pPr>
            <a:r>
              <a:rPr lang="en-US" sz="2600" dirty="0" smtClean="0">
                <a:latin typeface="Times New Roman" pitchFamily="18" charset="0"/>
                <a:cs typeface="Times New Roman" pitchFamily="18" charset="0"/>
              </a:rPr>
              <a:t>=040  \\$aBD-DhIUB$cBD-DhIUB</a:t>
            </a:r>
          </a:p>
          <a:p>
            <a:pPr>
              <a:buNone/>
            </a:pPr>
            <a:r>
              <a:rPr lang="en-US" sz="2600" dirty="0" smtClean="0">
                <a:latin typeface="Times New Roman" pitchFamily="18" charset="0"/>
                <a:cs typeface="Times New Roman" pitchFamily="18" charset="0"/>
              </a:rPr>
              <a:t>=245  40$aThe </a:t>
            </a:r>
            <a:r>
              <a:rPr lang="en-US" sz="2600" dirty="0" err="1" smtClean="0">
                <a:latin typeface="Times New Roman" pitchFamily="18" charset="0"/>
                <a:cs typeface="Times New Roman" pitchFamily="18" charset="0"/>
              </a:rPr>
              <a:t>Economist$h</a:t>
            </a:r>
            <a:r>
              <a:rPr lang="en-US" sz="2600" dirty="0" smtClean="0">
                <a:latin typeface="Times New Roman" pitchFamily="18" charset="0"/>
                <a:cs typeface="Times New Roman" pitchFamily="18" charset="0"/>
              </a:rPr>
              <a:t>[print copy]</a:t>
            </a:r>
          </a:p>
          <a:p>
            <a:pPr>
              <a:buNone/>
            </a:pPr>
            <a:r>
              <a:rPr lang="en-US" sz="2600" dirty="0" smtClean="0">
                <a:latin typeface="Times New Roman" pitchFamily="18" charset="0"/>
                <a:cs typeface="Times New Roman" pitchFamily="18" charset="0"/>
              </a:rPr>
              <a:t>=260  \\$aLondon, England :$</a:t>
            </a:r>
            <a:r>
              <a:rPr lang="en-US" sz="2600" dirty="0" err="1" smtClean="0">
                <a:latin typeface="Times New Roman" pitchFamily="18" charset="0"/>
                <a:cs typeface="Times New Roman" pitchFamily="18" charset="0"/>
              </a:rPr>
              <a:t>bEconomist</a:t>
            </a:r>
            <a:r>
              <a:rPr lang="en-US" sz="2600" dirty="0" smtClean="0">
                <a:latin typeface="Times New Roman" pitchFamily="18" charset="0"/>
                <a:cs typeface="Times New Roman" pitchFamily="18" charset="0"/>
              </a:rPr>
              <a:t> $c1843-</a:t>
            </a:r>
          </a:p>
          <a:p>
            <a:pPr>
              <a:buNone/>
            </a:pPr>
            <a:r>
              <a:rPr lang="en-US" sz="2600" dirty="0" smtClean="0">
                <a:latin typeface="Times New Roman" pitchFamily="18" charset="0"/>
                <a:cs typeface="Times New Roman" pitchFamily="18" charset="0"/>
              </a:rPr>
              <a:t>=300  \\$av. : $bill. ; $c27-33 cm.</a:t>
            </a:r>
          </a:p>
          <a:p>
            <a:pPr>
              <a:buNone/>
            </a:pPr>
            <a:r>
              <a:rPr lang="en-US" sz="2600" dirty="0" smtClean="0">
                <a:latin typeface="Times New Roman" pitchFamily="18" charset="0"/>
                <a:cs typeface="Times New Roman" pitchFamily="18" charset="0"/>
              </a:rPr>
              <a:t>=310  \\$aweekly</a:t>
            </a:r>
          </a:p>
          <a:p>
            <a:pPr>
              <a:buNone/>
            </a:pPr>
            <a:r>
              <a:rPr lang="en-US" sz="2600" dirty="0" smtClean="0">
                <a:latin typeface="Times New Roman" pitchFamily="18" charset="0"/>
                <a:cs typeface="Times New Roman" pitchFamily="18" charset="0"/>
              </a:rPr>
              <a:t>=650  \\$aEconomics$vPeriodicals </a:t>
            </a:r>
          </a:p>
          <a:p>
            <a:pPr>
              <a:buNone/>
            </a:pPr>
            <a:r>
              <a:rPr lang="en-US" sz="2600" dirty="0" smtClean="0">
                <a:latin typeface="Times New Roman" pitchFamily="18" charset="0"/>
                <a:cs typeface="Times New Roman" pitchFamily="18" charset="0"/>
              </a:rPr>
              <a:t>=942  \\$2ddc$cCR$s1</a:t>
            </a:r>
          </a:p>
          <a:p>
            <a:pPr>
              <a:buNone/>
            </a:pPr>
            <a:r>
              <a:rPr lang="en-US" sz="2600" dirty="0" smtClean="0">
                <a:latin typeface="Times New Roman" pitchFamily="18" charset="0"/>
                <a:cs typeface="Times New Roman" pitchFamily="18" charset="0"/>
              </a:rPr>
              <a:t>=999  </a:t>
            </a:r>
            <a:r>
              <a:rPr lang="en-US" sz="2600" dirty="0" smtClean="0">
                <a:latin typeface="Times New Roman" pitchFamily="18" charset="0"/>
                <a:cs typeface="Times New Roman" pitchFamily="18" charset="0"/>
                <a:hlinkClick r:id="rId2" action="ppaction://hlinkfile"/>
              </a:rPr>
              <a:t>\\$c13713$d13713</a:t>
            </a:r>
            <a:endParaRPr lang="en-US" sz="2600" dirty="0" smtClean="0">
              <a:latin typeface="Times New Roman" pitchFamily="18" charset="0"/>
              <a:cs typeface="Times New Roman" pitchFamily="18" charset="0"/>
            </a:endParaRPr>
          </a:p>
          <a:p>
            <a:pPr>
              <a:buNone/>
            </a:pPr>
            <a:r>
              <a:rPr lang="en-US" sz="2600" dirty="0" smtClean="0">
                <a:latin typeface="Times New Roman" pitchFamily="18" charset="0"/>
                <a:cs typeface="Times New Roman" pitchFamily="18" charset="0"/>
              </a:rPr>
              <a:t>=952  \\$w2013-01-24$r2013-01-24$40$00$921903$bIUBL$10$d2013-01-24$t1$70$hVol 406, No 8820$cJrs$yCR$aIUBL</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4" name="Content Placeholder 3" descr="images.jpg"/>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5" name="Content Placeholder 4" descr="300000views-ThankYou.jpeg"/>
          <p:cNvPicPr>
            <a:picLocks noGrp="1" noChangeAspect="1"/>
          </p:cNvPicPr>
          <p:nvPr>
            <p:ph idx="1"/>
          </p:nvPr>
        </p:nvPicPr>
        <p:blipFill>
          <a:blip r:embed="rId2"/>
          <a:stretch>
            <a:fillRect/>
          </a:stretch>
        </p:blipFill>
        <p:spPr>
          <a:xfrm>
            <a:off x="0" y="0"/>
            <a:ext cx="9143999" cy="6858000"/>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2158</TotalTime>
  <Words>899</Words>
  <Application>Microsoft Office PowerPoint</Application>
  <PresentationFormat>On-screen Show (4:3)</PresentationFormat>
  <Paragraphs>120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9</cp:revision>
  <dcterms:created xsi:type="dcterms:W3CDTF">2013-06-30T05:22:07Z</dcterms:created>
  <dcterms:modified xsi:type="dcterms:W3CDTF">2014-04-30T09:26:07Z</dcterms:modified>
</cp:coreProperties>
</file>